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797410-BCE5-40EA-8504-70F10716A292}" type="datetimeFigureOut">
              <a:rPr lang="tr-TR" smtClean="0"/>
              <a:t>12.04.2019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F7C717-EE59-495D-BBFF-9BAFCF45C11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1428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7C717-EE59-495D-BBFF-9BAFCF45C11C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8181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537FB-E0D3-4112-B4C6-9A8A46CDC6DC}" type="datetime1">
              <a:rPr lang="tr-TR" smtClean="0"/>
              <a:t>12.04.2019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Kendimce.com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23838-D66B-473D-B3F4-36CA271ACF20}" type="slidenum">
              <a:rPr lang="tr-TR" smtClean="0"/>
              <a:t>‹#›</a:t>
            </a:fld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99D4C-4969-4B8F-9C95-4176F8CA4A1C}" type="datetime1">
              <a:rPr lang="tr-TR" smtClean="0"/>
              <a:t>12.04.2019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Kendimce.com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23838-D66B-473D-B3F4-36CA271ACF20}" type="slidenum">
              <a:rPr lang="tr-TR" smtClean="0"/>
              <a:t>‹#›</a:t>
            </a:fld>
            <a:endParaRPr lang="tr-T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D79DD-10F4-4CD8-83F7-2CFDDD255CF7}" type="datetime1">
              <a:rPr lang="tr-TR" smtClean="0"/>
              <a:t>12.04.2019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Kendimce.com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23838-D66B-473D-B3F4-36CA271ACF2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7B79A-8307-4716-8486-22AD57D9ADD4}" type="datetime1">
              <a:rPr lang="tr-TR" smtClean="0"/>
              <a:t>12.04.2019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Kendimce.com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23838-D66B-473D-B3F4-36CA271ACF20}" type="slidenum">
              <a:rPr lang="tr-TR" smtClean="0"/>
              <a:t>‹#›</a:t>
            </a:fld>
            <a:endParaRPr lang="tr-T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1893-FDF6-4456-B488-C5648EDB7C3C}" type="datetime1">
              <a:rPr lang="tr-TR" smtClean="0"/>
              <a:t>12.04.2019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Kendimce.com</a:t>
            </a: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23838-D66B-473D-B3F4-36CA271ACF20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F876E-A004-409F-8FB5-D8F8E629F707}" type="datetime1">
              <a:rPr lang="tr-TR" smtClean="0"/>
              <a:t>12.04.2019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Kendimce.com</a:t>
            </a: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23838-D66B-473D-B3F4-36CA271ACF2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2D842-46FF-4801-A442-ACCDFF141FE7}" type="datetime1">
              <a:rPr lang="tr-TR" smtClean="0"/>
              <a:t>12.04.2019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Kendimce.com</a:t>
            </a:r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23838-D66B-473D-B3F4-36CA271ACF2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49A18-8823-47DD-979C-678E5CE945EA}" type="datetime1">
              <a:rPr lang="tr-TR" smtClean="0"/>
              <a:t>12.04.2019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Kendimce.com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23838-D66B-473D-B3F4-36CA271ACF2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3F876-52B9-4B16-A0AA-81AC9FE27B7E}" type="datetime1">
              <a:rPr lang="tr-TR" smtClean="0"/>
              <a:t>12.04.2019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Kendimce.com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23838-D66B-473D-B3F4-36CA271ACF20}" type="slidenum">
              <a:rPr lang="tr-TR" smtClean="0"/>
              <a:t>‹#›</a:t>
            </a:fld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A2981-7B0A-4F80-AE15-5E9F4096E6D0}" type="datetime1">
              <a:rPr lang="tr-TR" smtClean="0"/>
              <a:t>12.04.2019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Kendimce.com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23838-D66B-473D-B3F4-36CA271ACF2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9EC7C-D5F6-40D5-AC61-60D3EC9B4CF3}" type="datetime1">
              <a:rPr lang="tr-TR" smtClean="0"/>
              <a:t>12.04.2019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Kendimce.com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23838-D66B-473D-B3F4-36CA271ACF20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CB28786-5E86-4421-85A8-2F3B7638F9DE}" type="datetime1">
              <a:rPr lang="tr-TR" smtClean="0"/>
              <a:t>12.04.2019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tr-TR" smtClean="0"/>
              <a:t>Kendimce.com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7E23838-D66B-473D-B3F4-36CA271ACF20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817581" y="908720"/>
            <a:ext cx="7175351" cy="5184576"/>
          </a:xfrm>
        </p:spPr>
        <p:txBody>
          <a:bodyPr/>
          <a:lstStyle/>
          <a:p>
            <a:pPr marL="182880" indent="0">
              <a:buNone/>
            </a:pPr>
            <a:r>
              <a:rPr lang="tr-TR" dirty="0" smtClean="0"/>
              <a:t>RUS KİRİL ALFABESİ YAZILIŞ VE OKUNUŞU</a:t>
            </a:r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Kendimce.com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71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0"/>
            <a:ext cx="6512511" cy="1656184"/>
          </a:xfrm>
        </p:spPr>
        <p:txBody>
          <a:bodyPr/>
          <a:lstStyle/>
          <a:p>
            <a:pPr marL="0" indent="0">
              <a:buNone/>
            </a:pPr>
            <a:r>
              <a:rPr lang="az-Cyrl-AZ" sz="6000" dirty="0" smtClean="0">
                <a:cs typeface="Adobe Arabic" pitchFamily="18" charset="-78"/>
              </a:rPr>
              <a:t>Алфавит</a:t>
            </a:r>
            <a:r>
              <a:rPr lang="tr-TR" dirty="0" smtClean="0">
                <a:latin typeface="Adobe Arabic" pitchFamily="18" charset="-78"/>
                <a:cs typeface="Adobe Arabic" pitchFamily="18" charset="-78"/>
              </a:rPr>
              <a:t>(ALFABE)</a:t>
            </a:r>
            <a:endParaRPr lang="tr-TR" dirty="0">
              <a:latin typeface="Adobe Arabic" pitchFamily="18" charset="-78"/>
              <a:cs typeface="Adobe Arabic" pitchFamily="18" charset="-78"/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68760"/>
            <a:ext cx="8784976" cy="5472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6804248" y="332657"/>
            <a:ext cx="2160240" cy="1008112"/>
          </a:xfrm>
        </p:spPr>
        <p:txBody>
          <a:bodyPr/>
          <a:lstStyle/>
          <a:p>
            <a:r>
              <a:rPr lang="tr-TR" dirty="0" smtClean="0"/>
              <a:t>Kendimce.com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44561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395536" y="404664"/>
            <a:ext cx="8496944" cy="619268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dirty="0">
                <a:solidFill>
                  <a:srgbClr val="FF0000"/>
                </a:solidFill>
              </a:rPr>
              <a:t>Аа </a:t>
            </a:r>
            <a:r>
              <a:rPr lang="tr-TR" sz="4000" dirty="0" smtClean="0">
                <a:solidFill>
                  <a:schemeClr val="tx1"/>
                </a:solidFill>
              </a:rPr>
              <a:t>= A           </a:t>
            </a:r>
            <a:r>
              <a:rPr lang="az-Cyrl-AZ" sz="4000" dirty="0" smtClean="0">
                <a:solidFill>
                  <a:schemeClr val="tx1"/>
                </a:solidFill>
              </a:rPr>
              <a:t>адрес</a:t>
            </a:r>
            <a:r>
              <a:rPr lang="tr-TR" sz="4000" dirty="0" smtClean="0">
                <a:solidFill>
                  <a:srgbClr val="FF0000"/>
                </a:solidFill>
              </a:rPr>
              <a:t>= </a:t>
            </a:r>
            <a:r>
              <a:rPr lang="tr-TR" sz="4000" dirty="0" smtClean="0">
                <a:solidFill>
                  <a:schemeClr val="tx1"/>
                </a:solidFill>
              </a:rPr>
              <a:t>adres</a:t>
            </a:r>
            <a:endParaRPr lang="tr-TR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Бб </a:t>
            </a:r>
            <a:r>
              <a:rPr lang="tr-TR" sz="4000" dirty="0" smtClean="0">
                <a:solidFill>
                  <a:schemeClr val="tx1"/>
                </a:solidFill>
              </a:rPr>
              <a:t>= B           </a:t>
            </a:r>
            <a:r>
              <a:rPr lang="az-Cyrl-AZ" sz="4000" dirty="0" smtClean="0">
                <a:solidFill>
                  <a:schemeClr val="tx1"/>
                </a:solidFill>
              </a:rPr>
              <a:t>брат</a:t>
            </a:r>
            <a:r>
              <a:rPr lang="tr-TR" sz="4000" dirty="0" smtClean="0">
                <a:solidFill>
                  <a:srgbClr val="FF0000"/>
                </a:solidFill>
              </a:rPr>
              <a:t>=</a:t>
            </a:r>
            <a:r>
              <a:rPr lang="tr-TR" sz="4000" dirty="0" smtClean="0">
                <a:solidFill>
                  <a:schemeClr val="tx1"/>
                </a:solidFill>
              </a:rPr>
              <a:t> erkek kardeş</a:t>
            </a:r>
            <a:endParaRPr lang="tr-TR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Вв </a:t>
            </a:r>
            <a:r>
              <a:rPr lang="tr-TR" sz="4000" dirty="0" smtClean="0">
                <a:solidFill>
                  <a:schemeClr val="tx1"/>
                </a:solidFill>
              </a:rPr>
              <a:t>= V           </a:t>
            </a:r>
            <a:r>
              <a:rPr lang="az-Cyrl-AZ" sz="4000" dirty="0" smtClean="0">
                <a:solidFill>
                  <a:schemeClr val="tx1"/>
                </a:solidFill>
              </a:rPr>
              <a:t>вы</a:t>
            </a:r>
            <a:r>
              <a:rPr lang="tr-TR" sz="4000" dirty="0" smtClean="0">
                <a:solidFill>
                  <a:srgbClr val="FF0000"/>
                </a:solidFill>
              </a:rPr>
              <a:t>= </a:t>
            </a:r>
            <a:r>
              <a:rPr lang="tr-TR" sz="4000" dirty="0" smtClean="0">
                <a:solidFill>
                  <a:schemeClr val="tx1"/>
                </a:solidFill>
              </a:rPr>
              <a:t>sen</a:t>
            </a:r>
            <a:endParaRPr lang="tr-TR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Гг </a:t>
            </a:r>
            <a:r>
              <a:rPr lang="tr-TR" sz="4000" dirty="0" smtClean="0">
                <a:solidFill>
                  <a:schemeClr val="tx1"/>
                </a:solidFill>
              </a:rPr>
              <a:t>= G           </a:t>
            </a:r>
            <a:r>
              <a:rPr lang="az-Cyrl-AZ" sz="4000" dirty="0" smtClean="0">
                <a:solidFill>
                  <a:schemeClr val="tx1"/>
                </a:solidFill>
              </a:rPr>
              <a:t>где</a:t>
            </a:r>
            <a:r>
              <a:rPr lang="tr-TR" sz="4000" dirty="0" smtClean="0">
                <a:solidFill>
                  <a:srgbClr val="FF0000"/>
                </a:solidFill>
              </a:rPr>
              <a:t>=</a:t>
            </a:r>
            <a:r>
              <a:rPr lang="tr-TR" sz="4000" dirty="0" smtClean="0">
                <a:solidFill>
                  <a:schemeClr val="tx1"/>
                </a:solidFill>
              </a:rPr>
              <a:t> nerede</a:t>
            </a:r>
            <a:endParaRPr lang="tr-TR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Дд </a:t>
            </a:r>
            <a:r>
              <a:rPr lang="tr-TR" sz="4000" dirty="0" smtClean="0">
                <a:solidFill>
                  <a:schemeClr val="tx1"/>
                </a:solidFill>
              </a:rPr>
              <a:t>= D          </a:t>
            </a:r>
            <a:r>
              <a:rPr lang="az-Cyrl-AZ" sz="4000" dirty="0" smtClean="0">
                <a:solidFill>
                  <a:schemeClr val="tx1"/>
                </a:solidFill>
              </a:rPr>
              <a:t>дом</a:t>
            </a:r>
            <a:r>
              <a:rPr lang="tr-TR" sz="4000" dirty="0" smtClean="0">
                <a:solidFill>
                  <a:srgbClr val="FF0000"/>
                </a:solidFill>
              </a:rPr>
              <a:t>= </a:t>
            </a:r>
            <a:r>
              <a:rPr lang="tr-TR" sz="4000" dirty="0" smtClean="0">
                <a:solidFill>
                  <a:schemeClr val="tx1"/>
                </a:solidFill>
              </a:rPr>
              <a:t>ev</a:t>
            </a:r>
            <a:endParaRPr lang="tr-TR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Ее </a:t>
            </a:r>
            <a:r>
              <a:rPr lang="tr-TR" sz="4000" dirty="0" smtClean="0">
                <a:solidFill>
                  <a:schemeClr val="tx1"/>
                </a:solidFill>
              </a:rPr>
              <a:t>= Ye          </a:t>
            </a:r>
            <a:r>
              <a:rPr lang="az-Cyrl-AZ" sz="4000" dirty="0" smtClean="0">
                <a:solidFill>
                  <a:schemeClr val="tx1"/>
                </a:solidFill>
              </a:rPr>
              <a:t>его</a:t>
            </a:r>
            <a:r>
              <a:rPr lang="tr-TR" sz="4000" dirty="0" smtClean="0">
                <a:solidFill>
                  <a:srgbClr val="FF0000"/>
                </a:solidFill>
              </a:rPr>
              <a:t>=</a:t>
            </a:r>
            <a:r>
              <a:rPr lang="tr-TR" sz="4000" dirty="0" smtClean="0">
                <a:solidFill>
                  <a:schemeClr val="tx1"/>
                </a:solidFill>
              </a:rPr>
              <a:t> onun</a:t>
            </a:r>
            <a:endParaRPr lang="tr-TR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Ёё </a:t>
            </a:r>
            <a:r>
              <a:rPr lang="tr-TR" sz="4000" dirty="0" smtClean="0">
                <a:solidFill>
                  <a:schemeClr val="tx1"/>
                </a:solidFill>
              </a:rPr>
              <a:t>= Yo          </a:t>
            </a:r>
            <a:r>
              <a:rPr lang="az-Cyrl-AZ" sz="4000" dirty="0" smtClean="0">
                <a:solidFill>
                  <a:schemeClr val="tx1"/>
                </a:solidFill>
              </a:rPr>
              <a:t>ёлка</a:t>
            </a:r>
            <a:r>
              <a:rPr lang="tr-TR" sz="4000" dirty="0" smtClean="0">
                <a:solidFill>
                  <a:srgbClr val="FF0000"/>
                </a:solidFill>
              </a:rPr>
              <a:t>=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noel</a:t>
            </a:r>
            <a:r>
              <a:rPr lang="tr-TR" sz="4000" dirty="0" smtClean="0">
                <a:solidFill>
                  <a:schemeClr val="tx1"/>
                </a:solidFill>
              </a:rPr>
              <a:t> ağacı</a:t>
            </a:r>
            <a:endParaRPr lang="tr-TR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Жж</a:t>
            </a:r>
            <a:r>
              <a:rPr lang="tr-TR" sz="4000" dirty="0" smtClean="0">
                <a:solidFill>
                  <a:schemeClr val="tx1"/>
                </a:solidFill>
              </a:rPr>
              <a:t>= J           </a:t>
            </a:r>
            <a:r>
              <a:rPr lang="az-Cyrl-AZ" sz="4000" dirty="0" smtClean="0">
                <a:solidFill>
                  <a:schemeClr val="tx1"/>
                </a:solidFill>
              </a:rPr>
              <a:t>журнал</a:t>
            </a:r>
            <a:r>
              <a:rPr lang="tr-TR" sz="4000" dirty="0" smtClean="0">
                <a:solidFill>
                  <a:srgbClr val="FF0000"/>
                </a:solidFill>
              </a:rPr>
              <a:t>=</a:t>
            </a:r>
            <a:r>
              <a:rPr lang="tr-TR" sz="4000" dirty="0" smtClean="0">
                <a:solidFill>
                  <a:schemeClr val="tx1"/>
                </a:solidFill>
              </a:rPr>
              <a:t> dergi</a:t>
            </a:r>
            <a:endParaRPr lang="tr-TR" sz="4000" dirty="0">
              <a:solidFill>
                <a:srgbClr val="FF0000"/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Kendimce.com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480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179512" y="188640"/>
            <a:ext cx="8784976" cy="6480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az-Cyrl-AZ" sz="4000" dirty="0" smtClean="0">
                <a:solidFill>
                  <a:srgbClr val="FF0000"/>
                </a:solidFill>
              </a:rPr>
              <a:t>Зз</a:t>
            </a:r>
            <a:r>
              <a:rPr lang="tr-TR" sz="4000" dirty="0" smtClean="0">
                <a:solidFill>
                  <a:srgbClr val="FF0000"/>
                </a:solidFill>
              </a:rPr>
              <a:t> </a:t>
            </a:r>
            <a:r>
              <a:rPr lang="tr-TR" sz="4000" dirty="0" smtClean="0">
                <a:solidFill>
                  <a:schemeClr val="tx1"/>
                </a:solidFill>
              </a:rPr>
              <a:t>= Z            </a:t>
            </a:r>
            <a:r>
              <a:rPr lang="az-Cyrl-AZ" sz="4000" dirty="0" smtClean="0">
                <a:solidFill>
                  <a:schemeClr val="tx1"/>
                </a:solidFill>
              </a:rPr>
              <a:t>знать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= </a:t>
            </a:r>
            <a:r>
              <a:rPr lang="tr-TR" sz="4000" dirty="0" smtClean="0">
                <a:solidFill>
                  <a:schemeClr val="tx1"/>
                </a:solidFill>
              </a:rPr>
              <a:t>bilmek            </a:t>
            </a:r>
            <a:endParaRPr lang="tr-TR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az-Cyrl-AZ" sz="4000" dirty="0" smtClean="0">
                <a:solidFill>
                  <a:srgbClr val="FF0000"/>
                </a:solidFill>
              </a:rPr>
              <a:t>Ии</a:t>
            </a:r>
            <a:r>
              <a:rPr lang="tr-TR" sz="4000" dirty="0" smtClean="0">
                <a:solidFill>
                  <a:srgbClr val="FF0000"/>
                </a:solidFill>
              </a:rPr>
              <a:t> </a:t>
            </a:r>
            <a:r>
              <a:rPr lang="tr-TR" sz="4000" dirty="0" smtClean="0">
                <a:solidFill>
                  <a:schemeClr val="tx1"/>
                </a:solidFill>
              </a:rPr>
              <a:t>= İ            </a:t>
            </a:r>
            <a:r>
              <a:rPr lang="az-Cyrl-AZ" sz="4000" dirty="0" smtClean="0">
                <a:solidFill>
                  <a:schemeClr val="tx1"/>
                </a:solidFill>
              </a:rPr>
              <a:t>и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=</a:t>
            </a:r>
            <a:r>
              <a:rPr lang="tr-TR" sz="4000" dirty="0" smtClean="0">
                <a:solidFill>
                  <a:schemeClr val="tx1"/>
                </a:solidFill>
              </a:rPr>
              <a:t> ve</a:t>
            </a:r>
            <a:endParaRPr lang="tr-TR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az-Cyrl-AZ" sz="4000" dirty="0" smtClean="0">
                <a:solidFill>
                  <a:srgbClr val="FF0000"/>
                </a:solidFill>
              </a:rPr>
              <a:t>Йй </a:t>
            </a:r>
            <a:r>
              <a:rPr lang="tr-TR" sz="4000" dirty="0" smtClean="0">
                <a:solidFill>
                  <a:schemeClr val="tx1"/>
                </a:solidFill>
              </a:rPr>
              <a:t>= Y           </a:t>
            </a:r>
            <a:r>
              <a:rPr lang="az-Cyrl-AZ" sz="4000" dirty="0" smtClean="0">
                <a:solidFill>
                  <a:schemeClr val="tx1"/>
                </a:solidFill>
              </a:rPr>
              <a:t>йога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=</a:t>
            </a:r>
            <a:r>
              <a:rPr lang="tr-TR" sz="4000" dirty="0" smtClean="0">
                <a:solidFill>
                  <a:schemeClr val="tx1"/>
                </a:solidFill>
              </a:rPr>
              <a:t> yoga</a:t>
            </a:r>
            <a:endParaRPr lang="tr-TR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az-Cyrl-AZ" sz="4000" dirty="0" smtClean="0">
                <a:solidFill>
                  <a:srgbClr val="FF0000"/>
                </a:solidFill>
              </a:rPr>
              <a:t>Кк</a:t>
            </a:r>
            <a:r>
              <a:rPr lang="tr-TR" sz="4000" dirty="0" smtClean="0">
                <a:solidFill>
                  <a:srgbClr val="FF0000"/>
                </a:solidFill>
              </a:rPr>
              <a:t> </a:t>
            </a:r>
            <a:r>
              <a:rPr lang="tr-TR" sz="4000" dirty="0" smtClean="0">
                <a:solidFill>
                  <a:schemeClr val="tx1"/>
                </a:solidFill>
              </a:rPr>
              <a:t>= K</a:t>
            </a:r>
            <a:r>
              <a:rPr lang="az-Cyrl-AZ" sz="4000" dirty="0" smtClean="0">
                <a:solidFill>
                  <a:srgbClr val="FF0000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          </a:t>
            </a:r>
            <a:r>
              <a:rPr lang="az-Cyrl-AZ" sz="4000" dirty="0" smtClean="0">
                <a:solidFill>
                  <a:schemeClr val="tx1"/>
                </a:solidFill>
              </a:rPr>
              <a:t>Как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= </a:t>
            </a:r>
            <a:r>
              <a:rPr lang="tr-TR" sz="4000" dirty="0" smtClean="0">
                <a:solidFill>
                  <a:schemeClr val="tx1"/>
                </a:solidFill>
              </a:rPr>
              <a:t>nasıl</a:t>
            </a:r>
          </a:p>
          <a:p>
            <a:pPr marL="45720" indent="0">
              <a:buNone/>
            </a:pPr>
            <a:r>
              <a:rPr lang="az-Cyrl-AZ" sz="4000" dirty="0" smtClean="0">
                <a:solidFill>
                  <a:srgbClr val="FF0000"/>
                </a:solidFill>
              </a:rPr>
              <a:t>Лл</a:t>
            </a:r>
            <a:r>
              <a:rPr lang="tr-TR" sz="4000" dirty="0" smtClean="0">
                <a:solidFill>
                  <a:srgbClr val="FF0000"/>
                </a:solidFill>
              </a:rPr>
              <a:t> </a:t>
            </a:r>
            <a:r>
              <a:rPr lang="tr-TR" sz="4000" dirty="0" smtClean="0">
                <a:solidFill>
                  <a:schemeClr val="tx1"/>
                </a:solidFill>
              </a:rPr>
              <a:t>= L           </a:t>
            </a:r>
            <a:r>
              <a:rPr lang="az-Cyrl-AZ" sz="4000" dirty="0" smtClean="0">
                <a:solidFill>
                  <a:schemeClr val="tx1"/>
                </a:solidFill>
              </a:rPr>
              <a:t>ладно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=</a:t>
            </a:r>
            <a:r>
              <a:rPr lang="tr-TR" sz="4000" dirty="0" smtClean="0">
                <a:solidFill>
                  <a:schemeClr val="tx1"/>
                </a:solidFill>
              </a:rPr>
              <a:t> tamam</a:t>
            </a:r>
            <a:endParaRPr lang="tr-TR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az-Cyrl-AZ" sz="4000" dirty="0" smtClean="0">
                <a:solidFill>
                  <a:srgbClr val="FF0000"/>
                </a:solidFill>
              </a:rPr>
              <a:t>Мм </a:t>
            </a:r>
            <a:r>
              <a:rPr lang="tr-TR" sz="4000" dirty="0" smtClean="0">
                <a:solidFill>
                  <a:schemeClr val="tx1"/>
                </a:solidFill>
              </a:rPr>
              <a:t>= M         </a:t>
            </a:r>
            <a:r>
              <a:rPr lang="az-Cyrl-AZ" sz="4000" dirty="0" smtClean="0">
                <a:solidFill>
                  <a:schemeClr val="tx1"/>
                </a:solidFill>
              </a:rPr>
              <a:t>мама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=</a:t>
            </a:r>
            <a:r>
              <a:rPr lang="tr-TR" sz="4000" dirty="0" smtClean="0">
                <a:solidFill>
                  <a:schemeClr val="tx1"/>
                </a:solidFill>
              </a:rPr>
              <a:t> anne</a:t>
            </a:r>
            <a:endParaRPr lang="tr-TR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az-Cyrl-AZ" sz="4000" dirty="0" smtClean="0">
                <a:solidFill>
                  <a:srgbClr val="FF0000"/>
                </a:solidFill>
              </a:rPr>
              <a:t>Нн</a:t>
            </a:r>
            <a:r>
              <a:rPr lang="tr-TR" sz="4000" dirty="0" smtClean="0">
                <a:solidFill>
                  <a:srgbClr val="FF0000"/>
                </a:solidFill>
              </a:rPr>
              <a:t> </a:t>
            </a:r>
            <a:r>
              <a:rPr lang="tr-TR" sz="4000" dirty="0" smtClean="0">
                <a:solidFill>
                  <a:schemeClr val="tx1"/>
                </a:solidFill>
              </a:rPr>
              <a:t>= N</a:t>
            </a:r>
            <a:r>
              <a:rPr lang="az-Cyrl-AZ" sz="4000" dirty="0" smtClean="0">
                <a:solidFill>
                  <a:srgbClr val="FF0000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         </a:t>
            </a:r>
            <a:r>
              <a:rPr lang="az-Cyrl-AZ" sz="4000" dirty="0" smtClean="0">
                <a:solidFill>
                  <a:schemeClr val="tx1"/>
                </a:solidFill>
              </a:rPr>
              <a:t>нет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=</a:t>
            </a:r>
            <a:r>
              <a:rPr lang="tr-TR" sz="4000" dirty="0" smtClean="0">
                <a:solidFill>
                  <a:schemeClr val="tx1"/>
                </a:solidFill>
              </a:rPr>
              <a:t> hayır</a:t>
            </a:r>
          </a:p>
          <a:p>
            <a:pPr marL="45720" indent="0">
              <a:buNone/>
            </a:pPr>
            <a:r>
              <a:rPr lang="az-Cyrl-AZ" sz="4000" dirty="0" smtClean="0">
                <a:solidFill>
                  <a:srgbClr val="FF0000"/>
                </a:solidFill>
              </a:rPr>
              <a:t>Оо</a:t>
            </a:r>
            <a:r>
              <a:rPr lang="tr-TR" sz="4000" dirty="0" smtClean="0">
                <a:solidFill>
                  <a:srgbClr val="FF0000"/>
                </a:solidFill>
              </a:rPr>
              <a:t> </a:t>
            </a:r>
            <a:r>
              <a:rPr lang="tr-TR" sz="4000" dirty="0" smtClean="0">
                <a:solidFill>
                  <a:schemeClr val="tx1"/>
                </a:solidFill>
              </a:rPr>
              <a:t>= O          </a:t>
            </a:r>
            <a:r>
              <a:rPr lang="az-Cyrl-AZ" sz="4000" dirty="0" smtClean="0">
                <a:solidFill>
                  <a:schemeClr val="tx1"/>
                </a:solidFill>
              </a:rPr>
              <a:t>окно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=</a:t>
            </a:r>
            <a:r>
              <a:rPr lang="tr-TR" sz="4000" dirty="0" smtClean="0">
                <a:solidFill>
                  <a:schemeClr val="tx1"/>
                </a:solidFill>
              </a:rPr>
              <a:t>pencere</a:t>
            </a:r>
            <a:endParaRPr lang="tr-TR" sz="4000" dirty="0">
              <a:solidFill>
                <a:srgbClr val="FF0000"/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Kendimce.com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6445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179512" y="188640"/>
            <a:ext cx="8712968" cy="6480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az-Cyrl-AZ" sz="4000" dirty="0" smtClean="0">
                <a:solidFill>
                  <a:srgbClr val="FF0000"/>
                </a:solidFill>
              </a:rPr>
              <a:t>Пп</a:t>
            </a:r>
            <a:r>
              <a:rPr lang="tr-TR" sz="4000" dirty="0" smtClean="0">
                <a:solidFill>
                  <a:srgbClr val="FF0000"/>
                </a:solidFill>
              </a:rPr>
              <a:t> </a:t>
            </a:r>
            <a:r>
              <a:rPr lang="tr-TR" sz="4000" dirty="0" smtClean="0">
                <a:solidFill>
                  <a:schemeClr val="tx1"/>
                </a:solidFill>
              </a:rPr>
              <a:t>= P</a:t>
            </a:r>
            <a:r>
              <a:rPr lang="az-Cyrl-AZ" sz="4000" dirty="0" smtClean="0">
                <a:solidFill>
                  <a:srgbClr val="FF0000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           </a:t>
            </a:r>
            <a:r>
              <a:rPr lang="az-Cyrl-AZ" sz="4000" dirty="0" smtClean="0">
                <a:solidFill>
                  <a:schemeClr val="tx1"/>
                </a:solidFill>
              </a:rPr>
              <a:t>писать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=</a:t>
            </a:r>
            <a:r>
              <a:rPr lang="tr-TR" sz="4000" dirty="0" smtClean="0">
                <a:solidFill>
                  <a:schemeClr val="tx1"/>
                </a:solidFill>
              </a:rPr>
              <a:t> yazmak</a:t>
            </a:r>
          </a:p>
          <a:p>
            <a:pPr marL="45720" indent="0">
              <a:buNone/>
            </a:pPr>
            <a:r>
              <a:rPr lang="az-Cyrl-AZ" sz="4000" dirty="0" smtClean="0">
                <a:solidFill>
                  <a:srgbClr val="FF0000"/>
                </a:solidFill>
              </a:rPr>
              <a:t>Рр</a:t>
            </a:r>
            <a:r>
              <a:rPr lang="tr-TR" sz="4000" dirty="0" smtClean="0">
                <a:solidFill>
                  <a:srgbClr val="FF0000"/>
                </a:solidFill>
              </a:rPr>
              <a:t> </a:t>
            </a:r>
            <a:r>
              <a:rPr lang="tr-TR" sz="4000" dirty="0" smtClean="0">
                <a:solidFill>
                  <a:schemeClr val="tx1"/>
                </a:solidFill>
              </a:rPr>
              <a:t>= R            </a:t>
            </a:r>
            <a:r>
              <a:rPr lang="az-Cyrl-AZ" sz="4000" dirty="0" smtClean="0">
                <a:solidFill>
                  <a:schemeClr val="tx1"/>
                </a:solidFill>
              </a:rPr>
              <a:t>русский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=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rus</a:t>
            </a:r>
            <a:endParaRPr lang="tr-TR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az-Cyrl-AZ" sz="4000" dirty="0" smtClean="0">
                <a:solidFill>
                  <a:srgbClr val="FF0000"/>
                </a:solidFill>
              </a:rPr>
              <a:t>Сс</a:t>
            </a:r>
            <a:r>
              <a:rPr lang="tr-TR" sz="4000" dirty="0" smtClean="0">
                <a:solidFill>
                  <a:srgbClr val="FF0000"/>
                </a:solidFill>
              </a:rPr>
              <a:t> </a:t>
            </a:r>
            <a:r>
              <a:rPr lang="tr-TR" sz="4000" dirty="0" smtClean="0">
                <a:solidFill>
                  <a:schemeClr val="tx1"/>
                </a:solidFill>
              </a:rPr>
              <a:t>= S            </a:t>
            </a:r>
            <a:r>
              <a:rPr lang="az-Cyrl-AZ" sz="4000" dirty="0" smtClean="0">
                <a:solidFill>
                  <a:schemeClr val="tx1"/>
                </a:solidFill>
              </a:rPr>
              <a:t>среда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= </a:t>
            </a:r>
            <a:r>
              <a:rPr lang="tr-TR" sz="4000" dirty="0" smtClean="0">
                <a:solidFill>
                  <a:schemeClr val="tx1"/>
                </a:solidFill>
              </a:rPr>
              <a:t>çarşamba</a:t>
            </a:r>
            <a:endParaRPr lang="tr-TR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az-Cyrl-AZ" sz="4000" dirty="0" smtClean="0">
                <a:solidFill>
                  <a:srgbClr val="FF0000"/>
                </a:solidFill>
              </a:rPr>
              <a:t>Тт</a:t>
            </a:r>
            <a:r>
              <a:rPr lang="tr-TR" sz="4000" dirty="0" smtClean="0">
                <a:solidFill>
                  <a:schemeClr val="tx1"/>
                </a:solidFill>
              </a:rPr>
              <a:t> = T            </a:t>
            </a:r>
            <a:r>
              <a:rPr lang="az-Cyrl-AZ" sz="4000" dirty="0" smtClean="0">
                <a:solidFill>
                  <a:schemeClr val="tx1"/>
                </a:solidFill>
              </a:rPr>
              <a:t>ты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= </a:t>
            </a:r>
            <a:r>
              <a:rPr lang="tr-TR" sz="4000" dirty="0" smtClean="0">
                <a:solidFill>
                  <a:schemeClr val="tx1"/>
                </a:solidFill>
              </a:rPr>
              <a:t>sen</a:t>
            </a:r>
            <a:endParaRPr lang="tr-TR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az-Cyrl-AZ" sz="4000" dirty="0" smtClean="0">
                <a:solidFill>
                  <a:srgbClr val="FF0000"/>
                </a:solidFill>
              </a:rPr>
              <a:t>Уу</a:t>
            </a:r>
            <a:r>
              <a:rPr lang="tr-TR" sz="4000" dirty="0" smtClean="0">
                <a:solidFill>
                  <a:schemeClr val="tx1"/>
                </a:solidFill>
              </a:rPr>
              <a:t> = U            </a:t>
            </a:r>
            <a:r>
              <a:rPr lang="az-Cyrl-AZ" sz="4000" dirty="0" smtClean="0">
                <a:solidFill>
                  <a:schemeClr val="tx1"/>
                </a:solidFill>
              </a:rPr>
              <a:t>улица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=</a:t>
            </a:r>
            <a:r>
              <a:rPr lang="tr-TR" sz="4000" dirty="0" smtClean="0">
                <a:solidFill>
                  <a:schemeClr val="tx1"/>
                </a:solidFill>
              </a:rPr>
              <a:t> sokak/cadde</a:t>
            </a:r>
            <a:endParaRPr lang="tr-TR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az-Cyrl-AZ" sz="4000" dirty="0" smtClean="0">
                <a:solidFill>
                  <a:srgbClr val="FF0000"/>
                </a:solidFill>
              </a:rPr>
              <a:t>Фф</a:t>
            </a:r>
            <a:r>
              <a:rPr lang="tr-TR" sz="4000" dirty="0" smtClean="0">
                <a:solidFill>
                  <a:schemeClr val="tx1"/>
                </a:solidFill>
              </a:rPr>
              <a:t> = F           </a:t>
            </a:r>
            <a:r>
              <a:rPr lang="az-Cyrl-AZ" sz="4000" dirty="0" smtClean="0">
                <a:solidFill>
                  <a:schemeClr val="tx1"/>
                </a:solidFill>
              </a:rPr>
              <a:t>фабрика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=</a:t>
            </a:r>
            <a:r>
              <a:rPr lang="tr-TR" sz="4000" dirty="0" smtClean="0">
                <a:solidFill>
                  <a:schemeClr val="tx1"/>
                </a:solidFill>
              </a:rPr>
              <a:t> fabrika</a:t>
            </a:r>
            <a:endParaRPr lang="tr-TR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az-Cyrl-AZ" sz="4000" dirty="0" smtClean="0">
                <a:solidFill>
                  <a:srgbClr val="FF0000"/>
                </a:solidFill>
              </a:rPr>
              <a:t>Хх</a:t>
            </a:r>
            <a:r>
              <a:rPr lang="tr-TR" sz="4000" dirty="0" smtClean="0">
                <a:solidFill>
                  <a:schemeClr val="tx1"/>
                </a:solidFill>
              </a:rPr>
              <a:t> = H            </a:t>
            </a:r>
            <a:r>
              <a:rPr lang="az-Cyrl-AZ" sz="4000" dirty="0" smtClean="0">
                <a:solidFill>
                  <a:schemeClr val="tx1"/>
                </a:solidFill>
              </a:rPr>
              <a:t>хорошо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=</a:t>
            </a:r>
            <a:r>
              <a:rPr lang="tr-TR" sz="4000" dirty="0" smtClean="0">
                <a:solidFill>
                  <a:schemeClr val="tx1"/>
                </a:solidFill>
              </a:rPr>
              <a:t> iyi</a:t>
            </a:r>
            <a:endParaRPr lang="tr-TR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az-Cyrl-AZ" sz="4000" dirty="0" smtClean="0">
                <a:solidFill>
                  <a:srgbClr val="FF0000"/>
                </a:solidFill>
              </a:rPr>
              <a:t>Цц</a:t>
            </a:r>
            <a:r>
              <a:rPr lang="tr-TR" sz="4000" dirty="0" smtClean="0">
                <a:solidFill>
                  <a:srgbClr val="FF0000"/>
                </a:solidFill>
              </a:rPr>
              <a:t> </a:t>
            </a:r>
            <a:r>
              <a:rPr lang="tr-TR" sz="4000" dirty="0" smtClean="0">
                <a:solidFill>
                  <a:schemeClr val="tx1"/>
                </a:solidFill>
              </a:rPr>
              <a:t>= </a:t>
            </a:r>
            <a:r>
              <a:rPr lang="tr-TR" sz="4000" dirty="0" err="1" smtClean="0">
                <a:solidFill>
                  <a:schemeClr val="tx1"/>
                </a:solidFill>
              </a:rPr>
              <a:t>Ts</a:t>
            </a:r>
            <a:r>
              <a:rPr lang="tr-TR" sz="4000" dirty="0" smtClean="0">
                <a:solidFill>
                  <a:schemeClr val="tx1"/>
                </a:solidFill>
              </a:rPr>
              <a:t>           </a:t>
            </a:r>
            <a:r>
              <a:rPr lang="az-Cyrl-AZ" sz="4000" dirty="0" smtClean="0">
                <a:solidFill>
                  <a:schemeClr val="tx1"/>
                </a:solidFill>
              </a:rPr>
              <a:t>улица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=</a:t>
            </a:r>
            <a:r>
              <a:rPr lang="tr-TR" sz="4000" dirty="0" smtClean="0">
                <a:solidFill>
                  <a:schemeClr val="tx1"/>
                </a:solidFill>
              </a:rPr>
              <a:t> sokak/cadde</a:t>
            </a:r>
            <a:endParaRPr lang="tr-TR" sz="4000" dirty="0">
              <a:solidFill>
                <a:srgbClr val="FF0000"/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Kendimce.com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4184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179512" y="116632"/>
            <a:ext cx="8784976" cy="6741368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az-Cyrl-AZ" sz="4000" dirty="0">
                <a:solidFill>
                  <a:srgbClr val="FF0000"/>
                </a:solidFill>
              </a:rPr>
              <a:t>Чч </a:t>
            </a:r>
            <a:r>
              <a:rPr lang="tr-TR" sz="4000" dirty="0" smtClean="0">
                <a:solidFill>
                  <a:schemeClr val="tx1"/>
                </a:solidFill>
              </a:rPr>
              <a:t>= Ç                     </a:t>
            </a:r>
            <a:r>
              <a:rPr lang="az-Cyrl-AZ" sz="4000" dirty="0" smtClean="0">
                <a:solidFill>
                  <a:schemeClr val="tx1"/>
                </a:solidFill>
              </a:rPr>
              <a:t>читать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=</a:t>
            </a:r>
            <a:r>
              <a:rPr lang="tr-TR" sz="4000" dirty="0" smtClean="0">
                <a:solidFill>
                  <a:schemeClr val="tx1"/>
                </a:solidFill>
              </a:rPr>
              <a:t> okumak</a:t>
            </a:r>
            <a:endParaRPr lang="tr-TR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az-Cyrl-AZ" sz="4000" dirty="0" smtClean="0">
                <a:solidFill>
                  <a:srgbClr val="FF0000"/>
                </a:solidFill>
              </a:rPr>
              <a:t>Шш</a:t>
            </a:r>
            <a:r>
              <a:rPr lang="tr-TR" sz="4000" dirty="0" smtClean="0">
                <a:solidFill>
                  <a:srgbClr val="FF0000"/>
                </a:solidFill>
              </a:rPr>
              <a:t> </a:t>
            </a:r>
            <a:r>
              <a:rPr lang="tr-TR" sz="4000" dirty="0" smtClean="0">
                <a:solidFill>
                  <a:schemeClr val="tx1"/>
                </a:solidFill>
              </a:rPr>
              <a:t>= Ş</a:t>
            </a:r>
            <a:r>
              <a:rPr lang="az-Cyrl-AZ" sz="4000" dirty="0" smtClean="0">
                <a:solidFill>
                  <a:srgbClr val="FF0000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                    </a:t>
            </a:r>
            <a:r>
              <a:rPr lang="az-Cyrl-AZ" sz="4000" dirty="0" smtClean="0">
                <a:solidFill>
                  <a:schemeClr val="tx1"/>
                </a:solidFill>
              </a:rPr>
              <a:t>школа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=</a:t>
            </a:r>
            <a:r>
              <a:rPr lang="tr-TR" sz="4000" dirty="0" smtClean="0">
                <a:solidFill>
                  <a:schemeClr val="tx1"/>
                </a:solidFill>
              </a:rPr>
              <a:t> okul</a:t>
            </a:r>
          </a:p>
          <a:p>
            <a:pPr marL="45720" indent="0">
              <a:buNone/>
            </a:pPr>
            <a:r>
              <a:rPr lang="az-Cyrl-AZ" sz="4000" dirty="0" smtClean="0">
                <a:solidFill>
                  <a:srgbClr val="FF0000"/>
                </a:solidFill>
              </a:rPr>
              <a:t>Щщ</a:t>
            </a:r>
            <a:r>
              <a:rPr lang="tr-TR" sz="4000" dirty="0" smtClean="0">
                <a:solidFill>
                  <a:schemeClr val="tx1"/>
                </a:solidFill>
              </a:rPr>
              <a:t> = </a:t>
            </a:r>
            <a:r>
              <a:rPr lang="tr-TR" sz="4000" dirty="0" err="1" smtClean="0">
                <a:solidFill>
                  <a:schemeClr val="tx1"/>
                </a:solidFill>
              </a:rPr>
              <a:t>Şç</a:t>
            </a:r>
            <a:r>
              <a:rPr lang="tr-TR" sz="4000" dirty="0" smtClean="0">
                <a:solidFill>
                  <a:schemeClr val="tx1"/>
                </a:solidFill>
              </a:rPr>
              <a:t>(</a:t>
            </a:r>
            <a:r>
              <a:rPr lang="tr-TR" sz="4000" dirty="0" err="1" smtClean="0">
                <a:solidFill>
                  <a:schemeClr val="tx1"/>
                </a:solidFill>
              </a:rPr>
              <a:t>Şa</a:t>
            </a:r>
            <a:r>
              <a:rPr lang="tr-TR" sz="4000" dirty="0" smtClean="0">
                <a:solidFill>
                  <a:schemeClr val="tx1"/>
                </a:solidFill>
              </a:rPr>
              <a:t>)             </a:t>
            </a:r>
            <a:r>
              <a:rPr lang="az-Cyrl-AZ" sz="4000" dirty="0" smtClean="0">
                <a:solidFill>
                  <a:schemeClr val="tx1"/>
                </a:solidFill>
              </a:rPr>
              <a:t>щит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=</a:t>
            </a:r>
            <a:r>
              <a:rPr lang="tr-TR" sz="4000" dirty="0" smtClean="0">
                <a:solidFill>
                  <a:schemeClr val="tx1"/>
                </a:solidFill>
              </a:rPr>
              <a:t> kalkan</a:t>
            </a:r>
            <a:endParaRPr lang="tr-TR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az-Cyrl-AZ" sz="4000" dirty="0" smtClean="0">
                <a:solidFill>
                  <a:srgbClr val="FF0000"/>
                </a:solidFill>
              </a:rPr>
              <a:t>Ъ </a:t>
            </a:r>
            <a:r>
              <a:rPr lang="tr-TR" sz="4000" dirty="0" smtClean="0">
                <a:solidFill>
                  <a:schemeClr val="tx1"/>
                </a:solidFill>
              </a:rPr>
              <a:t>= </a:t>
            </a:r>
            <a:r>
              <a:rPr lang="az-Cyrl-AZ" sz="4000" dirty="0">
                <a:solidFill>
                  <a:schemeClr val="tx1"/>
                </a:solidFill>
              </a:rPr>
              <a:t>твёрдый </a:t>
            </a:r>
            <a:r>
              <a:rPr lang="az-Cyrl-AZ" sz="4000" dirty="0" smtClean="0">
                <a:solidFill>
                  <a:schemeClr val="tx1"/>
                </a:solidFill>
              </a:rPr>
              <a:t>знак</a:t>
            </a:r>
            <a:r>
              <a:rPr lang="tr-TR" sz="4000" dirty="0" smtClean="0">
                <a:solidFill>
                  <a:schemeClr val="tx1"/>
                </a:solidFill>
              </a:rPr>
              <a:t>     </a:t>
            </a:r>
            <a:r>
              <a:rPr lang="az-Cyrl-AZ" sz="4000" dirty="0" smtClean="0">
                <a:solidFill>
                  <a:schemeClr val="tx1"/>
                </a:solidFill>
              </a:rPr>
              <a:t>пять</a:t>
            </a:r>
            <a:r>
              <a:rPr lang="tr-TR" sz="4000" dirty="0" smtClean="0">
                <a:solidFill>
                  <a:srgbClr val="FF0000"/>
                </a:solidFill>
              </a:rPr>
              <a:t>= </a:t>
            </a:r>
            <a:r>
              <a:rPr lang="tr-TR" sz="4000" dirty="0" smtClean="0">
                <a:solidFill>
                  <a:schemeClr val="tx1"/>
                </a:solidFill>
              </a:rPr>
              <a:t>beş</a:t>
            </a:r>
            <a:endParaRPr lang="tr-TR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az-Cyrl-AZ" sz="4000" dirty="0" smtClean="0">
                <a:solidFill>
                  <a:srgbClr val="FF0000"/>
                </a:solidFill>
              </a:rPr>
              <a:t>Ыы </a:t>
            </a:r>
            <a:r>
              <a:rPr lang="tr-TR" sz="4000" dirty="0" smtClean="0">
                <a:solidFill>
                  <a:schemeClr val="tx1"/>
                </a:solidFill>
              </a:rPr>
              <a:t>= I                      </a:t>
            </a:r>
            <a:r>
              <a:rPr lang="az-Cyrl-AZ" sz="4000" dirty="0" smtClean="0">
                <a:solidFill>
                  <a:schemeClr val="tx1"/>
                </a:solidFill>
              </a:rPr>
              <a:t>новый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=</a:t>
            </a:r>
            <a:r>
              <a:rPr lang="tr-TR" sz="4000" dirty="0" smtClean="0">
                <a:solidFill>
                  <a:schemeClr val="tx1"/>
                </a:solidFill>
              </a:rPr>
              <a:t> yeni</a:t>
            </a:r>
            <a:endParaRPr lang="tr-TR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az-Cyrl-AZ" sz="4000" dirty="0" smtClean="0">
                <a:solidFill>
                  <a:srgbClr val="FF0000"/>
                </a:solidFill>
              </a:rPr>
              <a:t>Ь </a:t>
            </a:r>
            <a:r>
              <a:rPr lang="tr-TR" sz="4000" dirty="0" smtClean="0">
                <a:solidFill>
                  <a:schemeClr val="tx1"/>
                </a:solidFill>
              </a:rPr>
              <a:t>= </a:t>
            </a:r>
            <a:r>
              <a:rPr lang="az-Cyrl-AZ" sz="4000" dirty="0">
                <a:solidFill>
                  <a:schemeClr val="tx1"/>
                </a:solidFill>
              </a:rPr>
              <a:t>мягкий </a:t>
            </a:r>
            <a:r>
              <a:rPr lang="az-Cyrl-AZ" sz="4000" dirty="0" smtClean="0">
                <a:solidFill>
                  <a:schemeClr val="tx1"/>
                </a:solidFill>
              </a:rPr>
              <a:t>знак</a:t>
            </a:r>
            <a:r>
              <a:rPr lang="tr-TR" sz="4000" dirty="0" smtClean="0">
                <a:solidFill>
                  <a:schemeClr val="tx1"/>
                </a:solidFill>
              </a:rPr>
              <a:t>     </a:t>
            </a:r>
            <a:r>
              <a:rPr lang="az-Cyrl-AZ" sz="4000" dirty="0" smtClean="0">
                <a:solidFill>
                  <a:schemeClr val="tx1"/>
                </a:solidFill>
              </a:rPr>
              <a:t>большой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=</a:t>
            </a:r>
            <a:r>
              <a:rPr lang="tr-TR" sz="4000" dirty="0" smtClean="0">
                <a:solidFill>
                  <a:schemeClr val="tx1"/>
                </a:solidFill>
              </a:rPr>
              <a:t> büyük</a:t>
            </a:r>
            <a:endParaRPr lang="tr-TR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az-Cyrl-AZ" sz="4000" dirty="0" smtClean="0">
                <a:solidFill>
                  <a:srgbClr val="FF0000"/>
                </a:solidFill>
              </a:rPr>
              <a:t>Ээ </a:t>
            </a:r>
            <a:r>
              <a:rPr lang="tr-TR" sz="4000" dirty="0" smtClean="0">
                <a:solidFill>
                  <a:schemeClr val="tx1"/>
                </a:solidFill>
              </a:rPr>
              <a:t>= E                    </a:t>
            </a:r>
            <a:r>
              <a:rPr lang="az-Cyrl-AZ" sz="4000" dirty="0" smtClean="0">
                <a:solidFill>
                  <a:schemeClr val="tx1"/>
                </a:solidFill>
              </a:rPr>
              <a:t>это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=</a:t>
            </a:r>
            <a:r>
              <a:rPr lang="tr-TR" sz="4000" dirty="0" smtClean="0">
                <a:solidFill>
                  <a:schemeClr val="tx1"/>
                </a:solidFill>
              </a:rPr>
              <a:t> bu</a:t>
            </a:r>
            <a:endParaRPr lang="tr-TR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az-Cyrl-AZ" sz="4000" dirty="0" smtClean="0">
                <a:solidFill>
                  <a:srgbClr val="FF0000"/>
                </a:solidFill>
              </a:rPr>
              <a:t>Юю </a:t>
            </a:r>
            <a:r>
              <a:rPr lang="tr-TR" sz="4000" dirty="0" smtClean="0">
                <a:solidFill>
                  <a:schemeClr val="tx1"/>
                </a:solidFill>
              </a:rPr>
              <a:t>= </a:t>
            </a:r>
            <a:r>
              <a:rPr lang="tr-TR" sz="4000" dirty="0" err="1" smtClean="0">
                <a:solidFill>
                  <a:schemeClr val="tx1"/>
                </a:solidFill>
              </a:rPr>
              <a:t>Yu</a:t>
            </a:r>
            <a:r>
              <a:rPr lang="tr-TR" sz="4000" dirty="0" smtClean="0">
                <a:solidFill>
                  <a:schemeClr val="tx1"/>
                </a:solidFill>
              </a:rPr>
              <a:t>                 </a:t>
            </a:r>
            <a:r>
              <a:rPr lang="az-Cyrl-AZ" sz="4000" dirty="0" smtClean="0">
                <a:solidFill>
                  <a:schemeClr val="tx1"/>
                </a:solidFill>
              </a:rPr>
              <a:t>юг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=</a:t>
            </a:r>
            <a:r>
              <a:rPr lang="tr-TR" sz="4000" dirty="0" smtClean="0">
                <a:solidFill>
                  <a:schemeClr val="tx1"/>
                </a:solidFill>
              </a:rPr>
              <a:t> güney</a:t>
            </a:r>
            <a:endParaRPr lang="tr-TR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az-Cyrl-AZ" sz="4000" dirty="0" smtClean="0">
                <a:solidFill>
                  <a:srgbClr val="FF0000"/>
                </a:solidFill>
              </a:rPr>
              <a:t>Яя</a:t>
            </a:r>
            <a:r>
              <a:rPr lang="tr-TR" sz="4000" dirty="0" smtClean="0">
                <a:solidFill>
                  <a:schemeClr val="tx1"/>
                </a:solidFill>
              </a:rPr>
              <a:t> = Ya                   </a:t>
            </a:r>
            <a:r>
              <a:rPr lang="az-Cyrl-AZ" sz="4000" dirty="0" smtClean="0">
                <a:solidFill>
                  <a:schemeClr val="tx1"/>
                </a:solidFill>
              </a:rPr>
              <a:t>я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=</a:t>
            </a:r>
            <a:r>
              <a:rPr lang="tr-TR" sz="4000" dirty="0" smtClean="0">
                <a:solidFill>
                  <a:schemeClr val="tx1"/>
                </a:solidFill>
              </a:rPr>
              <a:t> ben</a:t>
            </a:r>
            <a:endParaRPr lang="tr-TR" sz="4000" dirty="0">
              <a:solidFill>
                <a:srgbClr val="FF0000"/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Kendimce.com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5793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323528" y="260648"/>
            <a:ext cx="8568952" cy="583264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tr-TR" sz="4400" dirty="0" smtClean="0">
                <a:solidFill>
                  <a:schemeClr val="accent5">
                    <a:lumMod val="75000"/>
                  </a:schemeClr>
                </a:solidFill>
              </a:rPr>
              <a:t>        </a:t>
            </a:r>
            <a:r>
              <a:rPr lang="tr-TR" sz="4400" dirty="0" smtClean="0">
                <a:solidFill>
                  <a:schemeClr val="tx1"/>
                </a:solidFill>
              </a:rPr>
              <a:t>Kiril alfabesinde bulunmayıp bizim dilimizde bulunan harflerin kullanımı</a:t>
            </a:r>
            <a:endParaRPr lang="tr-TR" sz="44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45720" indent="0">
              <a:buNone/>
            </a:pPr>
            <a:r>
              <a:rPr lang="az-Cyrl-AZ" sz="4400" dirty="0" smtClean="0">
                <a:solidFill>
                  <a:schemeClr val="accent5">
                    <a:lumMod val="75000"/>
                  </a:schemeClr>
                </a:solidFill>
              </a:rPr>
              <a:t>Дж </a:t>
            </a:r>
            <a:r>
              <a:rPr lang="tr-TR" sz="4400" dirty="0" smtClean="0">
                <a:solidFill>
                  <a:srgbClr val="FF0000"/>
                </a:solidFill>
              </a:rPr>
              <a:t>=</a:t>
            </a:r>
            <a:r>
              <a:rPr lang="tr-TR" sz="4400" dirty="0" smtClean="0">
                <a:solidFill>
                  <a:schemeClr val="tx1"/>
                </a:solidFill>
              </a:rPr>
              <a:t>  C</a:t>
            </a:r>
            <a:endParaRPr lang="tr-TR" sz="44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45720" indent="0">
              <a:buNone/>
            </a:pPr>
            <a:r>
              <a:rPr lang="az-Cyrl-AZ" sz="4400" dirty="0" smtClean="0">
                <a:solidFill>
                  <a:schemeClr val="accent5">
                    <a:lumMod val="75000"/>
                  </a:schemeClr>
                </a:solidFill>
              </a:rPr>
              <a:t>О </a:t>
            </a:r>
            <a:r>
              <a:rPr lang="tr-TR" sz="4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tr-TR" sz="4400" dirty="0" smtClean="0">
                <a:solidFill>
                  <a:srgbClr val="FF0000"/>
                </a:solidFill>
              </a:rPr>
              <a:t>=   </a:t>
            </a:r>
            <a:r>
              <a:rPr lang="tr-TR" sz="4400" dirty="0" smtClean="0">
                <a:solidFill>
                  <a:schemeClr val="tx1"/>
                </a:solidFill>
              </a:rPr>
              <a:t>Ö</a:t>
            </a:r>
            <a:endParaRPr lang="tr-TR" sz="44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45720" indent="0">
              <a:buNone/>
            </a:pPr>
            <a:r>
              <a:rPr lang="az-Cyrl-AZ" sz="4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z-Cyrl-AZ" sz="4400" dirty="0">
                <a:solidFill>
                  <a:schemeClr val="accent5">
                    <a:lumMod val="75000"/>
                  </a:schemeClr>
                </a:solidFill>
              </a:rPr>
              <a:t>ю </a:t>
            </a:r>
            <a:r>
              <a:rPr lang="tr-TR" sz="4400" dirty="0" smtClean="0">
                <a:solidFill>
                  <a:srgbClr val="FF0000"/>
                </a:solidFill>
              </a:rPr>
              <a:t>=  </a:t>
            </a:r>
            <a:r>
              <a:rPr lang="tr-TR" sz="4400" dirty="0" smtClean="0">
                <a:solidFill>
                  <a:schemeClr val="tx1"/>
                </a:solidFill>
              </a:rPr>
              <a:t>Ü</a:t>
            </a:r>
            <a:endParaRPr lang="tr-TR" sz="44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45720" indent="0">
              <a:buNone/>
            </a:pPr>
            <a:r>
              <a:rPr lang="az-Cyrl-AZ" sz="4400" dirty="0" smtClean="0">
                <a:solidFill>
                  <a:schemeClr val="accent5">
                    <a:lumMod val="75000"/>
                  </a:schemeClr>
                </a:solidFill>
              </a:rPr>
              <a:t> г</a:t>
            </a:r>
            <a:r>
              <a:rPr lang="tr-TR" sz="4400" dirty="0" smtClean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tr-TR" sz="4400" dirty="0" smtClean="0">
                <a:solidFill>
                  <a:srgbClr val="FF0000"/>
                </a:solidFill>
              </a:rPr>
              <a:t>=  </a:t>
            </a:r>
            <a:r>
              <a:rPr lang="tr-TR" sz="4400" dirty="0" smtClean="0">
                <a:solidFill>
                  <a:schemeClr val="tx1"/>
                </a:solidFill>
              </a:rPr>
              <a:t>Ğ</a:t>
            </a:r>
            <a:endParaRPr lang="tr-TR" sz="4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Kendimce.com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333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Hava Akımı">
  <a:themeElements>
    <a:clrScheme name="Hava Akımı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Hava Akımı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ava Akımı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96</TotalTime>
  <Words>243</Words>
  <Application>Microsoft Office PowerPoint</Application>
  <PresentationFormat>Ekran Gösterisi (4:3)</PresentationFormat>
  <Paragraphs>48</Paragraphs>
  <Slides>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8" baseType="lpstr">
      <vt:lpstr>Hava Akımı</vt:lpstr>
      <vt:lpstr>RUS KİRİL ALFABESİ YAZILIŞ VE OKUNUŞU</vt:lpstr>
      <vt:lpstr>Алфавит(ALFABE)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RUS KİRİL ALFABESİ YAZILIŞ VE OKUNUŞU</dc:title>
  <dc:creator>PC</dc:creator>
  <cp:lastModifiedBy>PC</cp:lastModifiedBy>
  <cp:revision>9</cp:revision>
  <dcterms:created xsi:type="dcterms:W3CDTF">2019-04-12T15:31:26Z</dcterms:created>
  <dcterms:modified xsi:type="dcterms:W3CDTF">2019-04-12T17:07:56Z</dcterms:modified>
</cp:coreProperties>
</file>